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Arimo" panose="020B0604020202020204" charset="0"/>
      <p:regular r:id="rId9"/>
    </p:embeddedFont>
    <p:embeddedFont>
      <p:font typeface="Arimo Bold" panose="020B0604020202020204" charset="0"/>
      <p:regular r:id="rId10"/>
    </p:embeddedFont>
    <p:embeddedFont>
      <p:font typeface="Calibri" panose="020F0502020204030204" pitchFamily="34" charset="0"/>
      <p:regular r:id="rId11"/>
      <p:bold r:id="rId12"/>
      <p:italic r:id="rId13"/>
      <p:boldItalic r:id="rId14"/>
    </p:embeddedFont>
    <p:embeddedFont>
      <p:font typeface="Clear Sans Bold" panose="020B0604020202020204" charset="0"/>
      <p:regular r:id="rId15"/>
    </p:embeddedFont>
    <p:embeddedFont>
      <p:font typeface="Montserrat Bold" panose="020B0604020202020204" charset="0"/>
      <p:regular r:id="rId16"/>
    </p:embeddedFont>
    <p:embeddedFont>
      <p:font typeface="Montserrat Extra-Bold Italics"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70" d="100"/>
          <a:sy n="70" d="100"/>
        </p:scale>
        <p:origin x="774"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5.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font" Target="fonts/font7.fntdata"/><Relationship Id="rId10" Type="http://schemas.openxmlformats.org/officeDocument/2006/relationships/font" Target="fonts/font2.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s>
</file>

<file path=ppt/media/image1.jpeg>
</file>

<file path=ppt/media/image10.jpeg>
</file>

<file path=ppt/media/image11.png>
</file>

<file path=ppt/media/image12.svg>
</file>

<file path=ppt/media/image2.png>
</file>

<file path=ppt/media/image3.svg>
</file>

<file path=ppt/media/image4.png>
</file>

<file path=ppt/media/image5.sv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06/04/23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06/04/23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06/04/23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06/04/23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06/04/23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06/04/23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06/04/23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06/04/23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06/04/23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06/04/23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06/04/23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06/04/23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12.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7C9EF"/>
        </a:solidFill>
        <a:effectLst/>
      </p:bgPr>
    </p:bg>
    <p:spTree>
      <p:nvGrpSpPr>
        <p:cNvPr id="1" name=""/>
        <p:cNvGrpSpPr/>
        <p:nvPr/>
      </p:nvGrpSpPr>
      <p:grpSpPr>
        <a:xfrm>
          <a:off x="0" y="0"/>
          <a:ext cx="0" cy="0"/>
          <a:chOff x="0" y="0"/>
          <a:chExt cx="0" cy="0"/>
        </a:xfrm>
      </p:grpSpPr>
      <p:sp>
        <p:nvSpPr>
          <p:cNvPr id="2" name="AutoShape 2"/>
          <p:cNvSpPr/>
          <p:nvPr/>
        </p:nvSpPr>
        <p:spPr>
          <a:xfrm>
            <a:off x="0" y="0"/>
            <a:ext cx="6017127" cy="10287000"/>
          </a:xfrm>
          <a:prstGeom prst="rect">
            <a:avLst/>
          </a:prstGeom>
          <a:solidFill>
            <a:srgbClr val="FFFFFF"/>
          </a:solidFill>
        </p:spPr>
      </p:sp>
      <p:pic>
        <p:nvPicPr>
          <p:cNvPr id="3" name="Picture 3"/>
          <p:cNvPicPr>
            <a:picLocks noChangeAspect="1"/>
          </p:cNvPicPr>
          <p:nvPr/>
        </p:nvPicPr>
        <p:blipFill>
          <a:blip r:embed="rId2">
            <a:alphaModFix amt="30000"/>
          </a:blip>
          <a:srcRect l="27486" r="37030"/>
          <a:stretch>
            <a:fillRect/>
          </a:stretch>
        </p:blipFill>
        <p:spPr>
          <a:xfrm>
            <a:off x="0" y="0"/>
            <a:ext cx="5478685" cy="10287000"/>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28700" y="8425198"/>
            <a:ext cx="833102" cy="833102"/>
          </a:xfrm>
          <a:prstGeom prst="rect">
            <a:avLst/>
          </a:prstGeom>
        </p:spPr>
      </p:pic>
      <p:sp>
        <p:nvSpPr>
          <p:cNvPr id="5" name="TextBox 5"/>
          <p:cNvSpPr txBox="1"/>
          <p:nvPr/>
        </p:nvSpPr>
        <p:spPr>
          <a:xfrm rot="-5400000">
            <a:off x="-2450832" y="3979390"/>
            <a:ext cx="8325171" cy="1399550"/>
          </a:xfrm>
          <a:prstGeom prst="rect">
            <a:avLst/>
          </a:prstGeom>
        </p:spPr>
        <p:txBody>
          <a:bodyPr lIns="0" tIns="0" rIns="0" bIns="0" rtlCol="0" anchor="t">
            <a:spAutoFit/>
          </a:bodyPr>
          <a:lstStyle/>
          <a:p>
            <a:pPr>
              <a:lnSpc>
                <a:spcPts val="3412"/>
              </a:lnSpc>
            </a:pPr>
            <a:r>
              <a:rPr lang="en-US" sz="2625" spc="105" dirty="0">
                <a:solidFill>
                  <a:srgbClr val="191919"/>
                </a:solidFill>
                <a:latin typeface="Arimo"/>
              </a:rPr>
              <a:t>ĐỒ ÁN MÔN HỌC</a:t>
            </a:r>
          </a:p>
          <a:p>
            <a:pPr>
              <a:lnSpc>
                <a:spcPts val="3932"/>
              </a:lnSpc>
            </a:pPr>
            <a:r>
              <a:rPr lang="en-US" sz="3024" spc="120" dirty="0">
                <a:solidFill>
                  <a:srgbClr val="191919"/>
                </a:solidFill>
                <a:latin typeface="Arimo Bold"/>
              </a:rPr>
              <a:t>PHÁT TRIỂN PHẦN MỀM if MÃ NGUỒN MỞ</a:t>
            </a:r>
          </a:p>
        </p:txBody>
      </p:sp>
      <p:grpSp>
        <p:nvGrpSpPr>
          <p:cNvPr id="6" name="Group 6"/>
          <p:cNvGrpSpPr/>
          <p:nvPr/>
        </p:nvGrpSpPr>
        <p:grpSpPr>
          <a:xfrm>
            <a:off x="7466964" y="2529856"/>
            <a:ext cx="9625200" cy="4298615"/>
            <a:chOff x="0" y="0"/>
            <a:chExt cx="12833600" cy="5731487"/>
          </a:xfrm>
        </p:grpSpPr>
        <p:sp>
          <p:nvSpPr>
            <p:cNvPr id="7" name="TextBox 7"/>
            <p:cNvSpPr txBox="1"/>
            <p:nvPr/>
          </p:nvSpPr>
          <p:spPr>
            <a:xfrm>
              <a:off x="0" y="38100"/>
              <a:ext cx="12833600" cy="3722662"/>
            </a:xfrm>
            <a:prstGeom prst="rect">
              <a:avLst/>
            </a:prstGeom>
          </p:spPr>
          <p:txBody>
            <a:bodyPr lIns="0" tIns="0" rIns="0" bIns="0" rtlCol="0" anchor="t">
              <a:spAutoFit/>
            </a:bodyPr>
            <a:lstStyle/>
            <a:p>
              <a:pPr>
                <a:lnSpc>
                  <a:spcPts val="7314"/>
                </a:lnSpc>
              </a:pPr>
              <a:r>
                <a:rPr lang="en-US" sz="6416" spc="64">
                  <a:solidFill>
                    <a:srgbClr val="FFFFFF"/>
                  </a:solidFill>
                  <a:latin typeface="Clear Sans Bold Bold"/>
                </a:rPr>
                <a:t>ĐỀ TÀI: </a:t>
              </a:r>
            </a:p>
            <a:p>
              <a:pPr>
                <a:lnSpc>
                  <a:spcPts val="7285"/>
                </a:lnSpc>
              </a:pPr>
              <a:r>
                <a:rPr lang="en-US" sz="6391" spc="63">
                  <a:solidFill>
                    <a:srgbClr val="FFFFFF"/>
                  </a:solidFill>
                  <a:latin typeface="Clear Sans Bold Bold"/>
                </a:rPr>
                <a:t>XÂY DỰNG WEBSITE BÁN ĐIỆN THOẠI DI ĐỘNG</a:t>
              </a:r>
            </a:p>
          </p:txBody>
        </p:sp>
        <p:sp>
          <p:nvSpPr>
            <p:cNvPr id="8" name="TextBox 8"/>
            <p:cNvSpPr txBox="1"/>
            <p:nvPr/>
          </p:nvSpPr>
          <p:spPr>
            <a:xfrm>
              <a:off x="0" y="5117735"/>
              <a:ext cx="12833600" cy="613752"/>
            </a:xfrm>
            <a:prstGeom prst="rect">
              <a:avLst/>
            </a:prstGeom>
          </p:spPr>
          <p:txBody>
            <a:bodyPr lIns="0" tIns="0" rIns="0" bIns="0" rtlCol="0" anchor="t">
              <a:spAutoFit/>
            </a:bodyPr>
            <a:lstStyle/>
            <a:p>
              <a:pPr>
                <a:lnSpc>
                  <a:spcPts val="3601"/>
                </a:lnSpc>
              </a:pPr>
              <a:r>
                <a:rPr lang="en-US" sz="2749" spc="137">
                  <a:solidFill>
                    <a:srgbClr val="FFFFFF"/>
                  </a:solidFill>
                  <a:latin typeface="Arimo"/>
                </a:rPr>
                <a:t>Giảng viên hướng dẫn: Th.s Tống Thanh Văn</a:t>
              </a:r>
            </a:p>
          </p:txBody>
        </p:sp>
        <p:sp>
          <p:nvSpPr>
            <p:cNvPr id="9" name="AutoShape 9"/>
            <p:cNvSpPr/>
            <p:nvPr/>
          </p:nvSpPr>
          <p:spPr>
            <a:xfrm>
              <a:off x="0" y="4441347"/>
              <a:ext cx="12833600" cy="52954"/>
            </a:xfrm>
            <a:prstGeom prst="rect">
              <a:avLst/>
            </a:prstGeom>
            <a:solidFill>
              <a:srgbClr val="FFFFFF"/>
            </a:solidFill>
          </p:spPr>
        </p:sp>
      </p:gr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37C9EF"/>
        </a:solidFill>
        <a:effectLst/>
      </p:bgPr>
    </p:bg>
    <p:spTree>
      <p:nvGrpSpPr>
        <p:cNvPr id="1" name=""/>
        <p:cNvGrpSpPr/>
        <p:nvPr/>
      </p:nvGrpSpPr>
      <p:grpSpPr>
        <a:xfrm>
          <a:off x="0" y="0"/>
          <a:ext cx="0" cy="0"/>
          <a:chOff x="0" y="0"/>
          <a:chExt cx="0" cy="0"/>
        </a:xfrm>
      </p:grpSpPr>
      <p:sp>
        <p:nvSpPr>
          <p:cNvPr id="2" name="AutoShape 2"/>
          <p:cNvSpPr/>
          <p:nvPr/>
        </p:nvSpPr>
        <p:spPr>
          <a:xfrm>
            <a:off x="0" y="0"/>
            <a:ext cx="6017127" cy="10287000"/>
          </a:xfrm>
          <a:prstGeom prst="rect">
            <a:avLst/>
          </a:prstGeom>
          <a:solidFill>
            <a:srgbClr val="FFFFFF"/>
          </a:solidFill>
        </p:spPr>
      </p:sp>
      <p:pic>
        <p:nvPicPr>
          <p:cNvPr id="3" name="Picture 3"/>
          <p:cNvPicPr>
            <a:picLocks noChangeAspect="1"/>
          </p:cNvPicPr>
          <p:nvPr/>
        </p:nvPicPr>
        <p:blipFill>
          <a:blip r:embed="rId2">
            <a:alphaModFix amt="30000"/>
          </a:blip>
          <a:srcRect l="27486" r="37030"/>
          <a:stretch>
            <a:fillRect/>
          </a:stretch>
        </p:blipFill>
        <p:spPr>
          <a:xfrm>
            <a:off x="0" y="0"/>
            <a:ext cx="5478685" cy="10287000"/>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28700" y="8425198"/>
            <a:ext cx="833102" cy="833102"/>
          </a:xfrm>
          <a:prstGeom prst="rect">
            <a:avLst/>
          </a:prstGeom>
        </p:spPr>
      </p:pic>
      <p:sp>
        <p:nvSpPr>
          <p:cNvPr id="5" name="TextBox 5"/>
          <p:cNvSpPr txBox="1"/>
          <p:nvPr/>
        </p:nvSpPr>
        <p:spPr>
          <a:xfrm rot="-5400000">
            <a:off x="-2450832" y="4211328"/>
            <a:ext cx="8325171" cy="935673"/>
          </a:xfrm>
          <a:prstGeom prst="rect">
            <a:avLst/>
          </a:prstGeom>
        </p:spPr>
        <p:txBody>
          <a:bodyPr lIns="0" tIns="0" rIns="0" bIns="0" rtlCol="0" anchor="t">
            <a:spAutoFit/>
          </a:bodyPr>
          <a:lstStyle/>
          <a:p>
            <a:pPr>
              <a:lnSpc>
                <a:spcPts val="3412"/>
              </a:lnSpc>
            </a:pPr>
            <a:r>
              <a:rPr lang="en-US" sz="2625" spc="105">
                <a:solidFill>
                  <a:srgbClr val="191919"/>
                </a:solidFill>
                <a:latin typeface="Arimo"/>
              </a:rPr>
              <a:t>ĐỒ ÁN MÔN HỌC</a:t>
            </a:r>
          </a:p>
          <a:p>
            <a:pPr>
              <a:lnSpc>
                <a:spcPts val="3932"/>
              </a:lnSpc>
            </a:pPr>
            <a:r>
              <a:rPr lang="en-US" sz="3024" spc="120">
                <a:solidFill>
                  <a:srgbClr val="191919"/>
                </a:solidFill>
                <a:latin typeface="Arimo Bold"/>
              </a:rPr>
              <a:t>PHÁT TRIỂN PHẦN MỀM MÃ NGUỒN MỞ</a:t>
            </a:r>
          </a:p>
        </p:txBody>
      </p:sp>
      <p:grpSp>
        <p:nvGrpSpPr>
          <p:cNvPr id="6" name="Group 6"/>
          <p:cNvGrpSpPr/>
          <p:nvPr/>
        </p:nvGrpSpPr>
        <p:grpSpPr>
          <a:xfrm>
            <a:off x="7466964" y="2711510"/>
            <a:ext cx="9625200" cy="3935307"/>
            <a:chOff x="0" y="0"/>
            <a:chExt cx="12833600" cy="5247076"/>
          </a:xfrm>
        </p:grpSpPr>
        <p:sp>
          <p:nvSpPr>
            <p:cNvPr id="7" name="TextBox 7"/>
            <p:cNvSpPr txBox="1"/>
            <p:nvPr/>
          </p:nvSpPr>
          <p:spPr>
            <a:xfrm>
              <a:off x="0" y="38100"/>
              <a:ext cx="12833600" cy="1258990"/>
            </a:xfrm>
            <a:prstGeom prst="rect">
              <a:avLst/>
            </a:prstGeom>
          </p:spPr>
          <p:txBody>
            <a:bodyPr lIns="0" tIns="0" rIns="0" bIns="0" rtlCol="0" anchor="t">
              <a:spAutoFit/>
            </a:bodyPr>
            <a:lstStyle/>
            <a:p>
              <a:pPr>
                <a:lnSpc>
                  <a:spcPts val="7314"/>
                </a:lnSpc>
              </a:pPr>
              <a:r>
                <a:rPr lang="en-US" sz="6416" spc="64">
                  <a:solidFill>
                    <a:srgbClr val="FFFFFF"/>
                  </a:solidFill>
                  <a:latin typeface="Clear Sans Bold Bold"/>
                </a:rPr>
                <a:t>Thành viên nhóm</a:t>
              </a:r>
            </a:p>
          </p:txBody>
        </p:sp>
        <p:sp>
          <p:nvSpPr>
            <p:cNvPr id="8" name="TextBox 8"/>
            <p:cNvSpPr txBox="1"/>
            <p:nvPr/>
          </p:nvSpPr>
          <p:spPr>
            <a:xfrm>
              <a:off x="0" y="2663588"/>
              <a:ext cx="12833600" cy="2583488"/>
            </a:xfrm>
            <a:prstGeom prst="rect">
              <a:avLst/>
            </a:prstGeom>
          </p:spPr>
          <p:txBody>
            <a:bodyPr lIns="0" tIns="0" rIns="0" bIns="0" rtlCol="0" anchor="t">
              <a:spAutoFit/>
            </a:bodyPr>
            <a:lstStyle/>
            <a:p>
              <a:pPr>
                <a:lnSpc>
                  <a:spcPts val="3863"/>
                </a:lnSpc>
              </a:pPr>
              <a:r>
                <a:rPr lang="en-US" sz="2949" spc="147">
                  <a:solidFill>
                    <a:srgbClr val="FFFFFF"/>
                  </a:solidFill>
                  <a:latin typeface="Arimo Bold"/>
                </a:rPr>
                <a:t>Nguyễn Công Mạnh Tân                   1911061861</a:t>
              </a:r>
            </a:p>
            <a:p>
              <a:pPr>
                <a:lnSpc>
                  <a:spcPts val="3863"/>
                </a:lnSpc>
              </a:pPr>
              <a:r>
                <a:rPr lang="en-US" sz="2949" spc="147">
                  <a:solidFill>
                    <a:srgbClr val="FFFFFF"/>
                  </a:solidFill>
                  <a:latin typeface="Arimo Bold"/>
                </a:rPr>
                <a:t>Đặng Thanh Quy                              1911062547</a:t>
              </a:r>
            </a:p>
            <a:p>
              <a:pPr>
                <a:lnSpc>
                  <a:spcPts val="3863"/>
                </a:lnSpc>
              </a:pPr>
              <a:r>
                <a:rPr lang="en-US" sz="2949" spc="147">
                  <a:solidFill>
                    <a:srgbClr val="FFFFFF"/>
                  </a:solidFill>
                  <a:latin typeface="Arimo Bold"/>
                </a:rPr>
                <a:t>Nguyễn Đoàn Quốc Thắng                1911061003</a:t>
              </a:r>
            </a:p>
            <a:p>
              <a:pPr>
                <a:lnSpc>
                  <a:spcPts val="3863"/>
                </a:lnSpc>
              </a:pPr>
              <a:r>
                <a:rPr lang="en-US" sz="2949" spc="147">
                  <a:solidFill>
                    <a:srgbClr val="FFFFFF"/>
                  </a:solidFill>
                  <a:latin typeface="Arimo Bold"/>
                </a:rPr>
                <a:t>Đặng Lưu Quốc Tiến                        1911062603 </a:t>
              </a:r>
            </a:p>
          </p:txBody>
        </p:sp>
        <p:sp>
          <p:nvSpPr>
            <p:cNvPr id="9" name="AutoShape 9"/>
            <p:cNvSpPr/>
            <p:nvPr/>
          </p:nvSpPr>
          <p:spPr>
            <a:xfrm>
              <a:off x="0" y="1977675"/>
              <a:ext cx="12833600" cy="52954"/>
            </a:xfrm>
            <a:prstGeom prst="rect">
              <a:avLst/>
            </a:prstGeom>
            <a:solidFill>
              <a:srgbClr val="FFFFFF"/>
            </a:solidFill>
          </p:spPr>
        </p:sp>
      </p:gr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4337027"/>
            <a:ext cx="4554551" cy="1612946"/>
            <a:chOff x="0" y="0"/>
            <a:chExt cx="6072735" cy="2150594"/>
          </a:xfrm>
        </p:grpSpPr>
        <p:sp>
          <p:nvSpPr>
            <p:cNvPr id="3" name="TextBox 3"/>
            <p:cNvSpPr txBox="1"/>
            <p:nvPr/>
          </p:nvSpPr>
          <p:spPr>
            <a:xfrm>
              <a:off x="0" y="-47625"/>
              <a:ext cx="6072735" cy="767969"/>
            </a:xfrm>
            <a:prstGeom prst="rect">
              <a:avLst/>
            </a:prstGeom>
          </p:spPr>
          <p:txBody>
            <a:bodyPr lIns="0" tIns="0" rIns="0" bIns="0" rtlCol="0" anchor="t">
              <a:spAutoFit/>
            </a:bodyPr>
            <a:lstStyle/>
            <a:p>
              <a:pPr marL="0" lvl="0" indent="0">
                <a:lnSpc>
                  <a:spcPts val="4716"/>
                </a:lnSpc>
                <a:spcBef>
                  <a:spcPct val="0"/>
                </a:spcBef>
              </a:pPr>
              <a:r>
                <a:rPr lang="en-US" sz="3600" spc="107">
                  <a:solidFill>
                    <a:srgbClr val="191919"/>
                  </a:solidFill>
                  <a:latin typeface="Clear Sans Bold"/>
                </a:rPr>
                <a:t>Nội dung chính</a:t>
              </a:r>
            </a:p>
          </p:txBody>
        </p:sp>
        <p:sp>
          <p:nvSpPr>
            <p:cNvPr id="4" name="TextBox 4"/>
            <p:cNvSpPr txBox="1"/>
            <p:nvPr/>
          </p:nvSpPr>
          <p:spPr>
            <a:xfrm>
              <a:off x="0" y="952772"/>
              <a:ext cx="6072735" cy="1197822"/>
            </a:xfrm>
            <a:prstGeom prst="rect">
              <a:avLst/>
            </a:prstGeom>
          </p:spPr>
          <p:txBody>
            <a:bodyPr lIns="0" tIns="0" rIns="0" bIns="0" rtlCol="0" anchor="t">
              <a:spAutoFit/>
            </a:bodyPr>
            <a:lstStyle/>
            <a:p>
              <a:pPr marL="0" lvl="0" indent="0">
                <a:lnSpc>
                  <a:spcPts val="3640"/>
                </a:lnSpc>
              </a:pPr>
              <a:r>
                <a:rPr lang="en-US" sz="2600" spc="130">
                  <a:solidFill>
                    <a:srgbClr val="191919"/>
                  </a:solidFill>
                  <a:latin typeface="Arimo"/>
                </a:rPr>
                <a:t>Đề tài: Xây dựng website bán điện thoại di động</a:t>
              </a:r>
            </a:p>
          </p:txBody>
        </p:sp>
      </p:grpSp>
      <p:sp>
        <p:nvSpPr>
          <p:cNvPr id="5" name="AutoShape 5"/>
          <p:cNvSpPr/>
          <p:nvPr/>
        </p:nvSpPr>
        <p:spPr>
          <a:xfrm>
            <a:off x="6494574" y="1609725"/>
            <a:ext cx="10764726" cy="1644902"/>
          </a:xfrm>
          <a:prstGeom prst="rect">
            <a:avLst/>
          </a:prstGeom>
          <a:solidFill>
            <a:srgbClr val="86EAE9">
              <a:alpha val="29804"/>
            </a:srgbClr>
          </a:solidFill>
        </p:spPr>
      </p:sp>
      <p:sp>
        <p:nvSpPr>
          <p:cNvPr id="6" name="TextBox 6"/>
          <p:cNvSpPr txBox="1"/>
          <p:nvPr/>
        </p:nvSpPr>
        <p:spPr>
          <a:xfrm>
            <a:off x="12642942" y="2221197"/>
            <a:ext cx="4142724" cy="355283"/>
          </a:xfrm>
          <a:prstGeom prst="rect">
            <a:avLst/>
          </a:prstGeom>
        </p:spPr>
        <p:txBody>
          <a:bodyPr lIns="0" tIns="0" rIns="0" bIns="0" rtlCol="0" anchor="t">
            <a:spAutoFit/>
          </a:bodyPr>
          <a:lstStyle/>
          <a:p>
            <a:pPr>
              <a:lnSpc>
                <a:spcPts val="2887"/>
              </a:lnSpc>
            </a:pPr>
            <a:r>
              <a:rPr lang="en-US" sz="1925" spc="96">
                <a:solidFill>
                  <a:srgbClr val="191919"/>
                </a:solidFill>
                <a:latin typeface="Arimo"/>
              </a:rPr>
              <a:t>Giới thiệu tổng quan về đề tài</a:t>
            </a:r>
          </a:p>
        </p:txBody>
      </p:sp>
      <p:sp>
        <p:nvSpPr>
          <p:cNvPr id="7" name="AutoShape 7"/>
          <p:cNvSpPr/>
          <p:nvPr/>
        </p:nvSpPr>
        <p:spPr>
          <a:xfrm>
            <a:off x="6494574" y="1609725"/>
            <a:ext cx="4777276" cy="1644902"/>
          </a:xfrm>
          <a:prstGeom prst="rect">
            <a:avLst/>
          </a:prstGeom>
          <a:solidFill>
            <a:srgbClr val="86EAE9"/>
          </a:solidFill>
        </p:spPr>
      </p:sp>
      <p:sp>
        <p:nvSpPr>
          <p:cNvPr id="8" name="TextBox 8"/>
          <p:cNvSpPr txBox="1"/>
          <p:nvPr/>
        </p:nvSpPr>
        <p:spPr>
          <a:xfrm>
            <a:off x="8031972" y="2199385"/>
            <a:ext cx="3235874" cy="427482"/>
          </a:xfrm>
          <a:prstGeom prst="rect">
            <a:avLst/>
          </a:prstGeom>
        </p:spPr>
        <p:txBody>
          <a:bodyPr lIns="0" tIns="0" rIns="0" bIns="0" rtlCol="0" anchor="t">
            <a:spAutoFit/>
          </a:bodyPr>
          <a:lstStyle/>
          <a:p>
            <a:pPr marL="0" lvl="0" indent="0" algn="l">
              <a:lnSpc>
                <a:spcPts val="3354"/>
              </a:lnSpc>
              <a:spcBef>
                <a:spcPct val="0"/>
              </a:spcBef>
            </a:pPr>
            <a:r>
              <a:rPr lang="en-US" sz="2600" spc="101">
                <a:solidFill>
                  <a:srgbClr val="FFFFFF"/>
                </a:solidFill>
                <a:latin typeface="Arimo Bold"/>
              </a:rPr>
              <a:t>GIỚI THIỆU ĐỀ TÀI</a:t>
            </a:r>
          </a:p>
        </p:txBody>
      </p:sp>
      <p:grpSp>
        <p:nvGrpSpPr>
          <p:cNvPr id="9" name="Group 9"/>
          <p:cNvGrpSpPr/>
          <p:nvPr/>
        </p:nvGrpSpPr>
        <p:grpSpPr>
          <a:xfrm rot="-8100000">
            <a:off x="10685819" y="1851081"/>
            <a:ext cx="1164053" cy="1162190"/>
            <a:chOff x="0" y="0"/>
            <a:chExt cx="6350000" cy="6339840"/>
          </a:xfrm>
        </p:grpSpPr>
        <p:sp>
          <p:nvSpPr>
            <p:cNvPr id="10" name="Freeform 10"/>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86EAE9"/>
            </a:solidFill>
          </p:spPr>
        </p:sp>
      </p:grpSp>
      <p:sp>
        <p:nvSpPr>
          <p:cNvPr id="11" name="AutoShape 11"/>
          <p:cNvSpPr/>
          <p:nvPr/>
        </p:nvSpPr>
        <p:spPr>
          <a:xfrm>
            <a:off x="6494574" y="3282966"/>
            <a:ext cx="10764726" cy="1644902"/>
          </a:xfrm>
          <a:prstGeom prst="rect">
            <a:avLst/>
          </a:prstGeom>
          <a:solidFill>
            <a:srgbClr val="3EDAD8">
              <a:alpha val="29804"/>
            </a:srgbClr>
          </a:solidFill>
        </p:spPr>
      </p:sp>
      <p:sp>
        <p:nvSpPr>
          <p:cNvPr id="12" name="TextBox 12"/>
          <p:cNvSpPr txBox="1"/>
          <p:nvPr/>
        </p:nvSpPr>
        <p:spPr>
          <a:xfrm>
            <a:off x="12642942" y="3894439"/>
            <a:ext cx="4142724" cy="355283"/>
          </a:xfrm>
          <a:prstGeom prst="rect">
            <a:avLst/>
          </a:prstGeom>
        </p:spPr>
        <p:txBody>
          <a:bodyPr lIns="0" tIns="0" rIns="0" bIns="0" rtlCol="0" anchor="t">
            <a:spAutoFit/>
          </a:bodyPr>
          <a:lstStyle/>
          <a:p>
            <a:pPr>
              <a:lnSpc>
                <a:spcPts val="2887"/>
              </a:lnSpc>
            </a:pPr>
            <a:r>
              <a:rPr lang="en-US" sz="1925" spc="96">
                <a:solidFill>
                  <a:srgbClr val="191919"/>
                </a:solidFill>
                <a:latin typeface="Arimo"/>
              </a:rPr>
              <a:t>Chức năng và mục tiêu đề tài</a:t>
            </a:r>
          </a:p>
        </p:txBody>
      </p:sp>
      <p:sp>
        <p:nvSpPr>
          <p:cNvPr id="13" name="AutoShape 13"/>
          <p:cNvSpPr/>
          <p:nvPr/>
        </p:nvSpPr>
        <p:spPr>
          <a:xfrm>
            <a:off x="6494574" y="3282966"/>
            <a:ext cx="4777276" cy="1644902"/>
          </a:xfrm>
          <a:prstGeom prst="rect">
            <a:avLst/>
          </a:prstGeom>
          <a:solidFill>
            <a:srgbClr val="3EDAD8"/>
          </a:solidFill>
        </p:spPr>
      </p:sp>
      <p:grpSp>
        <p:nvGrpSpPr>
          <p:cNvPr id="14" name="Group 14"/>
          <p:cNvGrpSpPr/>
          <p:nvPr/>
        </p:nvGrpSpPr>
        <p:grpSpPr>
          <a:xfrm rot="-8100000">
            <a:off x="10685819" y="3524322"/>
            <a:ext cx="1164053" cy="1162190"/>
            <a:chOff x="0" y="0"/>
            <a:chExt cx="6350000" cy="6339840"/>
          </a:xfrm>
        </p:grpSpPr>
        <p:sp>
          <p:nvSpPr>
            <p:cNvPr id="15" name="Freeform 1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EDAD8"/>
            </a:solidFill>
          </p:spPr>
        </p:sp>
      </p:grpSp>
      <p:sp>
        <p:nvSpPr>
          <p:cNvPr id="16" name="AutoShape 16"/>
          <p:cNvSpPr/>
          <p:nvPr/>
        </p:nvSpPr>
        <p:spPr>
          <a:xfrm>
            <a:off x="6494574" y="4956207"/>
            <a:ext cx="10764726" cy="1644902"/>
          </a:xfrm>
          <a:prstGeom prst="rect">
            <a:avLst/>
          </a:prstGeom>
          <a:solidFill>
            <a:srgbClr val="37C9EF">
              <a:alpha val="29804"/>
            </a:srgbClr>
          </a:solidFill>
        </p:spPr>
      </p:sp>
      <p:sp>
        <p:nvSpPr>
          <p:cNvPr id="17" name="TextBox 17"/>
          <p:cNvSpPr txBox="1"/>
          <p:nvPr/>
        </p:nvSpPr>
        <p:spPr>
          <a:xfrm>
            <a:off x="12642942" y="5369083"/>
            <a:ext cx="4142724" cy="752475"/>
          </a:xfrm>
          <a:prstGeom prst="rect">
            <a:avLst/>
          </a:prstGeom>
        </p:spPr>
        <p:txBody>
          <a:bodyPr lIns="0" tIns="0" rIns="0" bIns="0" rtlCol="0" anchor="t">
            <a:spAutoFit/>
          </a:bodyPr>
          <a:lstStyle/>
          <a:p>
            <a:pPr>
              <a:lnSpc>
                <a:spcPts val="3000"/>
              </a:lnSpc>
            </a:pPr>
            <a:r>
              <a:rPr lang="en-US" sz="2000" spc="100">
                <a:solidFill>
                  <a:srgbClr val="191919"/>
                </a:solidFill>
                <a:latin typeface="Arimo"/>
              </a:rPr>
              <a:t>Giới thiệu công nghệ sử dụng trong đề tài</a:t>
            </a:r>
          </a:p>
        </p:txBody>
      </p:sp>
      <p:sp>
        <p:nvSpPr>
          <p:cNvPr id="18" name="AutoShape 18"/>
          <p:cNvSpPr/>
          <p:nvPr/>
        </p:nvSpPr>
        <p:spPr>
          <a:xfrm>
            <a:off x="6494574" y="4956207"/>
            <a:ext cx="4777276" cy="1644902"/>
          </a:xfrm>
          <a:prstGeom prst="rect">
            <a:avLst/>
          </a:prstGeom>
          <a:solidFill>
            <a:srgbClr val="37C9EF"/>
          </a:solidFill>
        </p:spPr>
      </p:sp>
      <p:grpSp>
        <p:nvGrpSpPr>
          <p:cNvPr id="19" name="Group 19"/>
          <p:cNvGrpSpPr/>
          <p:nvPr/>
        </p:nvGrpSpPr>
        <p:grpSpPr>
          <a:xfrm rot="-8100000">
            <a:off x="10685819" y="5197563"/>
            <a:ext cx="1164053" cy="1162190"/>
            <a:chOff x="0" y="0"/>
            <a:chExt cx="6350000" cy="6339840"/>
          </a:xfrm>
        </p:grpSpPr>
        <p:sp>
          <p:nvSpPr>
            <p:cNvPr id="20" name="Freeform 20"/>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37C9EF"/>
            </a:solidFill>
          </p:spPr>
        </p:sp>
      </p:grpSp>
      <p:sp>
        <p:nvSpPr>
          <p:cNvPr id="21" name="AutoShape 21"/>
          <p:cNvSpPr/>
          <p:nvPr/>
        </p:nvSpPr>
        <p:spPr>
          <a:xfrm>
            <a:off x="6494574" y="6629448"/>
            <a:ext cx="10764726" cy="1644902"/>
          </a:xfrm>
          <a:prstGeom prst="rect">
            <a:avLst/>
          </a:prstGeom>
          <a:solidFill>
            <a:srgbClr val="2C92D5">
              <a:alpha val="29804"/>
            </a:srgbClr>
          </a:solidFill>
        </p:spPr>
      </p:sp>
      <p:sp>
        <p:nvSpPr>
          <p:cNvPr id="22" name="TextBox 22"/>
          <p:cNvSpPr txBox="1"/>
          <p:nvPr/>
        </p:nvSpPr>
        <p:spPr>
          <a:xfrm>
            <a:off x="12642942" y="7059946"/>
            <a:ext cx="4142724" cy="717232"/>
          </a:xfrm>
          <a:prstGeom prst="rect">
            <a:avLst/>
          </a:prstGeom>
        </p:spPr>
        <p:txBody>
          <a:bodyPr lIns="0" tIns="0" rIns="0" bIns="0" rtlCol="0" anchor="t">
            <a:spAutoFit/>
          </a:bodyPr>
          <a:lstStyle/>
          <a:p>
            <a:pPr>
              <a:lnSpc>
                <a:spcPts val="2887"/>
              </a:lnSpc>
            </a:pPr>
            <a:r>
              <a:rPr lang="en-US" sz="1925" spc="96">
                <a:solidFill>
                  <a:srgbClr val="191919"/>
                </a:solidFill>
                <a:latin typeface="Arimo"/>
              </a:rPr>
              <a:t>Chạy demo sản phẩm, trình bày chức năng của sản phẩm</a:t>
            </a:r>
          </a:p>
        </p:txBody>
      </p:sp>
      <p:sp>
        <p:nvSpPr>
          <p:cNvPr id="23" name="AutoShape 23"/>
          <p:cNvSpPr/>
          <p:nvPr/>
        </p:nvSpPr>
        <p:spPr>
          <a:xfrm>
            <a:off x="6494574" y="6629448"/>
            <a:ext cx="4777276" cy="1644902"/>
          </a:xfrm>
          <a:prstGeom prst="rect">
            <a:avLst/>
          </a:prstGeom>
          <a:solidFill>
            <a:srgbClr val="2C92D5"/>
          </a:solidFill>
        </p:spPr>
      </p:sp>
      <p:grpSp>
        <p:nvGrpSpPr>
          <p:cNvPr id="24" name="Group 24"/>
          <p:cNvGrpSpPr/>
          <p:nvPr/>
        </p:nvGrpSpPr>
        <p:grpSpPr>
          <a:xfrm rot="-8100000">
            <a:off x="10685819" y="6870804"/>
            <a:ext cx="1164053" cy="1162190"/>
            <a:chOff x="0" y="0"/>
            <a:chExt cx="6350000" cy="6339840"/>
          </a:xfrm>
        </p:grpSpPr>
        <p:sp>
          <p:nvSpPr>
            <p:cNvPr id="25" name="Freeform 2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2C92D5"/>
            </a:solidFill>
          </p:spPr>
        </p:sp>
      </p:grpSp>
      <p:grpSp>
        <p:nvGrpSpPr>
          <p:cNvPr id="26" name="Group 26"/>
          <p:cNvGrpSpPr/>
          <p:nvPr/>
        </p:nvGrpSpPr>
        <p:grpSpPr>
          <a:xfrm>
            <a:off x="6920334" y="1662551"/>
            <a:ext cx="783092" cy="1539250"/>
            <a:chOff x="0" y="0"/>
            <a:chExt cx="1044123" cy="2052334"/>
          </a:xfrm>
        </p:grpSpPr>
        <p:pic>
          <p:nvPicPr>
            <p:cNvPr id="27" name="Picture 27"/>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l="24562" r="24562"/>
            <a:stretch>
              <a:fillRect/>
            </a:stretch>
          </p:blipFill>
          <p:spPr>
            <a:xfrm>
              <a:off x="0" y="0"/>
              <a:ext cx="1044123" cy="2052334"/>
            </a:xfrm>
            <a:prstGeom prst="rect">
              <a:avLst/>
            </a:prstGeom>
          </p:spPr>
        </p:pic>
        <p:sp>
          <p:nvSpPr>
            <p:cNvPr id="28" name="TextBox 28"/>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86EAE9"/>
                  </a:solidFill>
                  <a:latin typeface="Clear Sans Bold"/>
                </a:rPr>
                <a:t>01</a:t>
              </a:r>
            </a:p>
          </p:txBody>
        </p:sp>
      </p:grpSp>
      <p:sp>
        <p:nvSpPr>
          <p:cNvPr id="29" name="TextBox 29"/>
          <p:cNvSpPr txBox="1"/>
          <p:nvPr/>
        </p:nvSpPr>
        <p:spPr>
          <a:xfrm>
            <a:off x="8031972" y="3814455"/>
            <a:ext cx="3235874" cy="427482"/>
          </a:xfrm>
          <a:prstGeom prst="rect">
            <a:avLst/>
          </a:prstGeom>
        </p:spPr>
        <p:txBody>
          <a:bodyPr lIns="0" tIns="0" rIns="0" bIns="0" rtlCol="0" anchor="t">
            <a:spAutoFit/>
          </a:bodyPr>
          <a:lstStyle/>
          <a:p>
            <a:pPr marL="0" lvl="0" indent="0" algn="l">
              <a:lnSpc>
                <a:spcPts val="3354"/>
              </a:lnSpc>
              <a:spcBef>
                <a:spcPct val="0"/>
              </a:spcBef>
            </a:pPr>
            <a:r>
              <a:rPr lang="en-US" sz="2600" spc="101">
                <a:solidFill>
                  <a:srgbClr val="FFFFFF"/>
                </a:solidFill>
                <a:latin typeface="Arimo Bold"/>
              </a:rPr>
              <a:t>MỤC TIÊU ĐỀ TÀI</a:t>
            </a:r>
          </a:p>
        </p:txBody>
      </p:sp>
      <p:grpSp>
        <p:nvGrpSpPr>
          <p:cNvPr id="30" name="Group 30"/>
          <p:cNvGrpSpPr/>
          <p:nvPr/>
        </p:nvGrpSpPr>
        <p:grpSpPr>
          <a:xfrm>
            <a:off x="6920334" y="3327157"/>
            <a:ext cx="783092" cy="1539250"/>
            <a:chOff x="0" y="0"/>
            <a:chExt cx="1044123" cy="2052334"/>
          </a:xfrm>
        </p:grpSpPr>
        <p:pic>
          <p:nvPicPr>
            <p:cNvPr id="31" name="Picture 31"/>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l="24562" r="24562"/>
            <a:stretch>
              <a:fillRect/>
            </a:stretch>
          </p:blipFill>
          <p:spPr>
            <a:xfrm>
              <a:off x="0" y="0"/>
              <a:ext cx="1044123" cy="2052334"/>
            </a:xfrm>
            <a:prstGeom prst="rect">
              <a:avLst/>
            </a:prstGeom>
          </p:spPr>
        </p:pic>
        <p:sp>
          <p:nvSpPr>
            <p:cNvPr id="32" name="TextBox 32"/>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EDAD8"/>
                  </a:solidFill>
                  <a:latin typeface="Clear Sans Bold"/>
                </a:rPr>
                <a:t>02</a:t>
              </a:r>
            </a:p>
          </p:txBody>
        </p:sp>
      </p:grpSp>
      <p:sp>
        <p:nvSpPr>
          <p:cNvPr id="33" name="TextBox 33"/>
          <p:cNvSpPr txBox="1"/>
          <p:nvPr/>
        </p:nvSpPr>
        <p:spPr>
          <a:xfrm>
            <a:off x="8035977" y="5570510"/>
            <a:ext cx="3506987" cy="383286"/>
          </a:xfrm>
          <a:prstGeom prst="rect">
            <a:avLst/>
          </a:prstGeom>
        </p:spPr>
        <p:txBody>
          <a:bodyPr lIns="0" tIns="0" rIns="0" bIns="0" rtlCol="0" anchor="t">
            <a:spAutoFit/>
          </a:bodyPr>
          <a:lstStyle/>
          <a:p>
            <a:pPr marL="0" lvl="0" indent="0" algn="l">
              <a:lnSpc>
                <a:spcPts val="2967"/>
              </a:lnSpc>
              <a:spcBef>
                <a:spcPct val="0"/>
              </a:spcBef>
            </a:pPr>
            <a:r>
              <a:rPr lang="en-US" sz="2300" spc="89">
                <a:solidFill>
                  <a:srgbClr val="FFFFFF"/>
                </a:solidFill>
                <a:latin typeface="Arimo Bold"/>
              </a:rPr>
              <a:t>CÔNG NGHỆ SỬ DỤNG</a:t>
            </a:r>
          </a:p>
        </p:txBody>
      </p:sp>
      <p:grpSp>
        <p:nvGrpSpPr>
          <p:cNvPr id="34" name="Group 34"/>
          <p:cNvGrpSpPr/>
          <p:nvPr/>
        </p:nvGrpSpPr>
        <p:grpSpPr>
          <a:xfrm>
            <a:off x="6920334" y="5009033"/>
            <a:ext cx="783092" cy="1539250"/>
            <a:chOff x="0" y="0"/>
            <a:chExt cx="1044123" cy="2052334"/>
          </a:xfrm>
        </p:grpSpPr>
        <p:pic>
          <p:nvPicPr>
            <p:cNvPr id="35" name="Picture 35"/>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l="24562" r="24562"/>
            <a:stretch>
              <a:fillRect/>
            </a:stretch>
          </p:blipFill>
          <p:spPr>
            <a:xfrm>
              <a:off x="0" y="0"/>
              <a:ext cx="1044123" cy="2052334"/>
            </a:xfrm>
            <a:prstGeom prst="rect">
              <a:avLst/>
            </a:prstGeom>
          </p:spPr>
        </p:pic>
        <p:sp>
          <p:nvSpPr>
            <p:cNvPr id="36" name="TextBox 36"/>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37C9EF"/>
                  </a:solidFill>
                  <a:latin typeface="Clear Sans Bold"/>
                </a:rPr>
                <a:t>03</a:t>
              </a:r>
            </a:p>
          </p:txBody>
        </p:sp>
      </p:grpSp>
      <p:sp>
        <p:nvSpPr>
          <p:cNvPr id="37" name="TextBox 37"/>
          <p:cNvSpPr txBox="1"/>
          <p:nvPr/>
        </p:nvSpPr>
        <p:spPr>
          <a:xfrm>
            <a:off x="8035977" y="7235822"/>
            <a:ext cx="3235874" cy="427482"/>
          </a:xfrm>
          <a:prstGeom prst="rect">
            <a:avLst/>
          </a:prstGeom>
        </p:spPr>
        <p:txBody>
          <a:bodyPr lIns="0" tIns="0" rIns="0" bIns="0" rtlCol="0" anchor="t">
            <a:spAutoFit/>
          </a:bodyPr>
          <a:lstStyle/>
          <a:p>
            <a:pPr marL="0" lvl="0" indent="0" algn="l">
              <a:lnSpc>
                <a:spcPts val="3354"/>
              </a:lnSpc>
              <a:spcBef>
                <a:spcPct val="0"/>
              </a:spcBef>
            </a:pPr>
            <a:r>
              <a:rPr lang="en-US" sz="2600" spc="101">
                <a:solidFill>
                  <a:srgbClr val="FFFFFF"/>
                </a:solidFill>
                <a:latin typeface="Arimo Bold"/>
              </a:rPr>
              <a:t>DEMO SẢN PHẨM</a:t>
            </a:r>
          </a:p>
        </p:txBody>
      </p:sp>
      <p:grpSp>
        <p:nvGrpSpPr>
          <p:cNvPr id="38" name="Group 38"/>
          <p:cNvGrpSpPr/>
          <p:nvPr/>
        </p:nvGrpSpPr>
        <p:grpSpPr>
          <a:xfrm>
            <a:off x="6920334" y="6682274"/>
            <a:ext cx="783092" cy="1539250"/>
            <a:chOff x="0" y="0"/>
            <a:chExt cx="1044123" cy="2052334"/>
          </a:xfrm>
        </p:grpSpPr>
        <p:pic>
          <p:nvPicPr>
            <p:cNvPr id="39" name="Picture 39"/>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rcRect l="24562" r="24562"/>
            <a:stretch>
              <a:fillRect/>
            </a:stretch>
          </p:blipFill>
          <p:spPr>
            <a:xfrm>
              <a:off x="0" y="0"/>
              <a:ext cx="1044123" cy="2052334"/>
            </a:xfrm>
            <a:prstGeom prst="rect">
              <a:avLst/>
            </a:prstGeom>
          </p:spPr>
        </p:pic>
        <p:sp>
          <p:nvSpPr>
            <p:cNvPr id="40" name="TextBox 40"/>
            <p:cNvSpPr txBox="1"/>
            <p:nvPr/>
          </p:nvSpPr>
          <p:spPr>
            <a:xfrm>
              <a:off x="135672" y="618370"/>
              <a:ext cx="772779" cy="767969"/>
            </a:xfrm>
            <a:prstGeom prst="rect">
              <a:avLst/>
            </a:prstGeom>
          </p:spPr>
          <p:txBody>
            <a:bodyPr lIns="0" tIns="0" rIns="0" bIns="0" rtlCol="0" anchor="t">
              <a:spAutoFit/>
            </a:bodyPr>
            <a:lstStyle/>
            <a:p>
              <a:pPr marL="0" lvl="0" indent="0" algn="ctr">
                <a:lnSpc>
                  <a:spcPts val="4716"/>
                </a:lnSpc>
                <a:spcBef>
                  <a:spcPct val="0"/>
                </a:spcBef>
              </a:pPr>
              <a:r>
                <a:rPr lang="en-US" sz="3600" u="none">
                  <a:solidFill>
                    <a:srgbClr val="2C92D5"/>
                  </a:solidFill>
                  <a:latin typeface="Clear Sans Bold"/>
                </a:rPr>
                <a:t>04</a:t>
              </a:r>
            </a:p>
          </p:txBody>
        </p:sp>
      </p:grpSp>
      <p:sp>
        <p:nvSpPr>
          <p:cNvPr id="41" name="TextBox 41"/>
          <p:cNvSpPr txBox="1"/>
          <p:nvPr/>
        </p:nvSpPr>
        <p:spPr>
          <a:xfrm>
            <a:off x="8035977" y="8276449"/>
            <a:ext cx="3506987" cy="427482"/>
          </a:xfrm>
          <a:prstGeom prst="rect">
            <a:avLst/>
          </a:prstGeom>
        </p:spPr>
        <p:txBody>
          <a:bodyPr lIns="0" tIns="0" rIns="0" bIns="0" rtlCol="0" anchor="t">
            <a:spAutoFit/>
          </a:bodyPr>
          <a:lstStyle/>
          <a:p>
            <a:pPr marL="0" lvl="0" indent="0" algn="l">
              <a:lnSpc>
                <a:spcPts val="3354"/>
              </a:lnSpc>
              <a:spcBef>
                <a:spcPct val="0"/>
              </a:spcBef>
            </a:pPr>
            <a:r>
              <a:rPr lang="en-US" sz="2600" spc="101">
                <a:solidFill>
                  <a:srgbClr val="FFFFFF"/>
                </a:solidFill>
                <a:latin typeface="Arimo"/>
              </a:rPr>
              <a:t>ĐÁNH GIÁ KẾT QUẢ</a:t>
            </a:r>
          </a:p>
        </p:txBody>
      </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3000"/>
          </a:blip>
          <a:srcRect t="11670" b="49587"/>
          <a:stretch>
            <a:fillRect/>
          </a:stretch>
        </p:blipFill>
        <p:spPr>
          <a:xfrm>
            <a:off x="1652160" y="688158"/>
            <a:ext cx="14673377" cy="3794630"/>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35634" y="1110292"/>
            <a:ext cx="1966665" cy="1966665"/>
          </a:xfrm>
          <a:prstGeom prst="rect">
            <a:avLst/>
          </a:prstGeom>
        </p:spPr>
      </p:pic>
      <p:sp>
        <p:nvSpPr>
          <p:cNvPr id="4" name="AutoShape 4"/>
          <p:cNvSpPr/>
          <p:nvPr/>
        </p:nvSpPr>
        <p:spPr>
          <a:xfrm>
            <a:off x="0" y="0"/>
            <a:ext cx="538442" cy="10287000"/>
          </a:xfrm>
          <a:prstGeom prst="rect">
            <a:avLst/>
          </a:prstGeom>
          <a:solidFill>
            <a:srgbClr val="37C9EF"/>
          </a:solidFill>
        </p:spPr>
      </p:sp>
      <p:grpSp>
        <p:nvGrpSpPr>
          <p:cNvPr id="5" name="Group 5"/>
          <p:cNvGrpSpPr/>
          <p:nvPr/>
        </p:nvGrpSpPr>
        <p:grpSpPr>
          <a:xfrm>
            <a:off x="1736209" y="5276883"/>
            <a:ext cx="14589327" cy="3076787"/>
            <a:chOff x="0" y="0"/>
            <a:chExt cx="19452436" cy="4102383"/>
          </a:xfrm>
        </p:grpSpPr>
        <p:sp>
          <p:nvSpPr>
            <p:cNvPr id="6" name="TextBox 6"/>
            <p:cNvSpPr txBox="1"/>
            <p:nvPr/>
          </p:nvSpPr>
          <p:spPr>
            <a:xfrm>
              <a:off x="0" y="987429"/>
              <a:ext cx="19452436" cy="3114954"/>
            </a:xfrm>
            <a:prstGeom prst="rect">
              <a:avLst/>
            </a:prstGeom>
          </p:spPr>
          <p:txBody>
            <a:bodyPr lIns="0" tIns="0" rIns="0" bIns="0" rtlCol="0" anchor="t">
              <a:spAutoFit/>
            </a:bodyPr>
            <a:lstStyle/>
            <a:p>
              <a:pPr>
                <a:lnSpc>
                  <a:spcPts val="3099"/>
                </a:lnSpc>
              </a:pPr>
              <a:r>
                <a:rPr lang="en-US" sz="2213" spc="110">
                  <a:solidFill>
                    <a:srgbClr val="191919"/>
                  </a:solidFill>
                  <a:latin typeface="Arimo"/>
                </a:rPr>
                <a:t>Ngày nay, trong thời kì phát triển về công nghệ thông tin thế hệ trẻ chúng ta đều cần những chiếc điện thoại hay laptop để làm việc nhất là trong thời kì covid vừa qua đã chỉ rõ sự cần thiết của các thiết bị. Nắm bắt nhu cầu rất lớn từ khách hàng nên nhóm em quyết định Xây dựng website bán Điện thoại di động vừa giúp khách hàng tiện lợi hơn trong việc mua sắm vừa có thể chọn cho mình một chiếc điện thoại phù hợp với nhu cầu của bản thân trong công việc và học tập.</a:t>
              </a:r>
            </a:p>
            <a:p>
              <a:pPr marL="0" lvl="0" indent="0">
                <a:lnSpc>
                  <a:spcPts val="3099"/>
                </a:lnSpc>
              </a:pPr>
              <a:endParaRPr lang="en-US" sz="2213" spc="110">
                <a:solidFill>
                  <a:srgbClr val="191919"/>
                </a:solidFill>
                <a:latin typeface="Arimo"/>
              </a:endParaRPr>
            </a:p>
          </p:txBody>
        </p:sp>
        <p:sp>
          <p:nvSpPr>
            <p:cNvPr id="7" name="AutoShape 7"/>
            <p:cNvSpPr/>
            <p:nvPr/>
          </p:nvSpPr>
          <p:spPr>
            <a:xfrm>
              <a:off x="0" y="0"/>
              <a:ext cx="19452436" cy="103593"/>
            </a:xfrm>
            <a:prstGeom prst="rect">
              <a:avLst/>
            </a:prstGeom>
            <a:solidFill>
              <a:srgbClr val="191919"/>
            </a:solidFill>
          </p:spPr>
        </p:sp>
      </p:grpSp>
      <p:sp>
        <p:nvSpPr>
          <p:cNvPr id="8" name="TextBox 8"/>
          <p:cNvSpPr txBox="1"/>
          <p:nvPr/>
        </p:nvSpPr>
        <p:spPr>
          <a:xfrm>
            <a:off x="2352101" y="1851880"/>
            <a:ext cx="10642612" cy="473964"/>
          </a:xfrm>
          <a:prstGeom prst="rect">
            <a:avLst/>
          </a:prstGeom>
        </p:spPr>
        <p:txBody>
          <a:bodyPr lIns="0" tIns="0" rIns="0" bIns="0" rtlCol="0" anchor="t">
            <a:spAutoFit/>
          </a:bodyPr>
          <a:lstStyle/>
          <a:p>
            <a:pPr>
              <a:lnSpc>
                <a:spcPts val="3812"/>
              </a:lnSpc>
            </a:pPr>
            <a:r>
              <a:rPr lang="en-US" sz="3099" spc="186">
                <a:solidFill>
                  <a:srgbClr val="191919"/>
                </a:solidFill>
                <a:latin typeface="Clear Sans Bold Bold"/>
              </a:rPr>
              <a:t>Phần 1: Giới thiệu đề tài</a:t>
            </a:r>
          </a:p>
        </p:txBody>
      </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53000"/>
          </a:blip>
          <a:srcRect t="11670" b="49587"/>
          <a:stretch>
            <a:fillRect/>
          </a:stretch>
        </p:blipFill>
        <p:spPr>
          <a:xfrm>
            <a:off x="1652160" y="688158"/>
            <a:ext cx="14673377" cy="3794630"/>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38662" y="1110292"/>
            <a:ext cx="1966665" cy="1966665"/>
          </a:xfrm>
          <a:prstGeom prst="rect">
            <a:avLst/>
          </a:prstGeom>
        </p:spPr>
      </p:pic>
      <p:sp>
        <p:nvSpPr>
          <p:cNvPr id="4" name="AutoShape 4"/>
          <p:cNvSpPr/>
          <p:nvPr/>
        </p:nvSpPr>
        <p:spPr>
          <a:xfrm>
            <a:off x="0" y="0"/>
            <a:ext cx="538442" cy="10287000"/>
          </a:xfrm>
          <a:prstGeom prst="rect">
            <a:avLst/>
          </a:prstGeom>
          <a:solidFill>
            <a:srgbClr val="37C9EF"/>
          </a:solidFill>
        </p:spPr>
      </p:sp>
      <p:grpSp>
        <p:nvGrpSpPr>
          <p:cNvPr id="5" name="Group 5"/>
          <p:cNvGrpSpPr/>
          <p:nvPr/>
        </p:nvGrpSpPr>
        <p:grpSpPr>
          <a:xfrm>
            <a:off x="1736209" y="4632990"/>
            <a:ext cx="14589327" cy="4625310"/>
            <a:chOff x="0" y="0"/>
            <a:chExt cx="19452436" cy="6167080"/>
          </a:xfrm>
        </p:grpSpPr>
        <p:sp>
          <p:nvSpPr>
            <p:cNvPr id="6" name="TextBox 6"/>
            <p:cNvSpPr txBox="1"/>
            <p:nvPr/>
          </p:nvSpPr>
          <p:spPr>
            <a:xfrm>
              <a:off x="0" y="987429"/>
              <a:ext cx="19452436" cy="5179651"/>
            </a:xfrm>
            <a:prstGeom prst="rect">
              <a:avLst/>
            </a:prstGeom>
          </p:spPr>
          <p:txBody>
            <a:bodyPr lIns="0" tIns="0" rIns="0" bIns="0" rtlCol="0" anchor="t">
              <a:spAutoFit/>
            </a:bodyPr>
            <a:lstStyle/>
            <a:p>
              <a:pPr marL="477960" lvl="1" indent="-238980">
                <a:lnSpc>
                  <a:spcPts val="3099"/>
                </a:lnSpc>
                <a:buFont typeface="Arial"/>
                <a:buChar char="•"/>
              </a:pPr>
              <a:r>
                <a:rPr lang="en-US" sz="2213" spc="110">
                  <a:solidFill>
                    <a:srgbClr val="191919"/>
                  </a:solidFill>
                  <a:latin typeface="Arimo"/>
                </a:rPr>
                <a:t>Mục tiêu về đề tài xây dựng website bán Điện thoại di động nhóm chúng em chú trọng vào giao diện đơn giản, dễ sử dụng, đầy đủ các tính năng cơ bản như là danh mục sản phẩm, loại sản phẩm, giá sản phẩm, mô tả chi tiết về sản phẩm nhằm giúp khách hàng có nhiều sự lựa chọn.</a:t>
              </a:r>
            </a:p>
            <a:p>
              <a:pPr marL="477960" lvl="1" indent="-238980">
                <a:lnSpc>
                  <a:spcPts val="3099"/>
                </a:lnSpc>
                <a:buFont typeface="Arial"/>
                <a:buChar char="•"/>
              </a:pPr>
              <a:r>
                <a:rPr lang="en-US" sz="2213" spc="110">
                  <a:solidFill>
                    <a:srgbClr val="191919"/>
                  </a:solidFill>
                  <a:latin typeface="Arimo"/>
                </a:rPr>
                <a:t>Có các chức năng đăng ký, đăng nhập khách hàng. Khi khách hàng thích sản phẩm có thể thêm sản phẩm vào giỏ hàng và thanh toán,… </a:t>
              </a:r>
            </a:p>
            <a:p>
              <a:pPr marL="477960" lvl="1" indent="-238980">
                <a:lnSpc>
                  <a:spcPts val="3099"/>
                </a:lnSpc>
                <a:buFont typeface="Arial"/>
                <a:buChar char="•"/>
              </a:pPr>
              <a:r>
                <a:rPr lang="en-US" sz="2213" spc="110">
                  <a:solidFill>
                    <a:srgbClr val="191919"/>
                  </a:solidFill>
                  <a:latin typeface="Arimo"/>
                </a:rPr>
                <a:t>Ở trang Admin quản lý thì nhóm chúng em đề ra mục tiêu với các chức năng như: quản lý sản phẩm, loại sản phẩm, quản lý nhân viên và khách hàng, quản lý đơn hàng, chi tiết đơn đặt hàng, quản lý về góp ý phản hồi và một số chức năng khác,…</a:t>
              </a:r>
            </a:p>
            <a:p>
              <a:pPr>
                <a:lnSpc>
                  <a:spcPts val="3099"/>
                </a:lnSpc>
              </a:pPr>
              <a:endParaRPr lang="en-US" sz="2213" spc="110">
                <a:solidFill>
                  <a:srgbClr val="191919"/>
                </a:solidFill>
                <a:latin typeface="Arimo"/>
              </a:endParaRPr>
            </a:p>
            <a:p>
              <a:pPr marL="0" lvl="0" indent="0">
                <a:lnSpc>
                  <a:spcPts val="3099"/>
                </a:lnSpc>
              </a:pPr>
              <a:endParaRPr lang="en-US" sz="2213" spc="110">
                <a:solidFill>
                  <a:srgbClr val="191919"/>
                </a:solidFill>
                <a:latin typeface="Arimo"/>
              </a:endParaRPr>
            </a:p>
          </p:txBody>
        </p:sp>
        <p:sp>
          <p:nvSpPr>
            <p:cNvPr id="7" name="AutoShape 7"/>
            <p:cNvSpPr/>
            <p:nvPr/>
          </p:nvSpPr>
          <p:spPr>
            <a:xfrm>
              <a:off x="0" y="0"/>
              <a:ext cx="19452436" cy="103593"/>
            </a:xfrm>
            <a:prstGeom prst="rect">
              <a:avLst/>
            </a:prstGeom>
            <a:solidFill>
              <a:srgbClr val="191919"/>
            </a:solidFill>
          </p:spPr>
        </p:sp>
      </p:grpSp>
      <p:sp>
        <p:nvSpPr>
          <p:cNvPr id="8" name="TextBox 8"/>
          <p:cNvSpPr txBox="1"/>
          <p:nvPr/>
        </p:nvSpPr>
        <p:spPr>
          <a:xfrm>
            <a:off x="10571802" y="1851880"/>
            <a:ext cx="5007199" cy="473964"/>
          </a:xfrm>
          <a:prstGeom prst="rect">
            <a:avLst/>
          </a:prstGeom>
        </p:spPr>
        <p:txBody>
          <a:bodyPr lIns="0" tIns="0" rIns="0" bIns="0" rtlCol="0" anchor="t">
            <a:spAutoFit/>
          </a:bodyPr>
          <a:lstStyle/>
          <a:p>
            <a:pPr>
              <a:lnSpc>
                <a:spcPts val="3812"/>
              </a:lnSpc>
            </a:pPr>
            <a:r>
              <a:rPr lang="en-US" sz="3099" spc="186">
                <a:solidFill>
                  <a:srgbClr val="191919"/>
                </a:solidFill>
                <a:latin typeface="Clear Sans Bold Bold"/>
              </a:rPr>
              <a:t>Phần 2: Mục tiêu đề tài</a:t>
            </a:r>
          </a:p>
        </p:txBody>
      </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17749558" y="0"/>
            <a:ext cx="538442" cy="10287000"/>
          </a:xfrm>
          <a:prstGeom prst="rect">
            <a:avLst/>
          </a:prstGeom>
          <a:solidFill>
            <a:srgbClr val="37C9EF"/>
          </a:solidFill>
        </p:spPr>
      </p:sp>
      <p:pic>
        <p:nvPicPr>
          <p:cNvPr id="3" name="Picture 3"/>
          <p:cNvPicPr>
            <a:picLocks noChangeAspect="1"/>
          </p:cNvPicPr>
          <p:nvPr/>
        </p:nvPicPr>
        <p:blipFill>
          <a:blip r:embed="rId2">
            <a:alphaModFix amt="89000"/>
          </a:blip>
          <a:srcRect t="3273" b="67091"/>
          <a:stretch>
            <a:fillRect/>
          </a:stretch>
        </p:blipFill>
        <p:spPr>
          <a:xfrm>
            <a:off x="1589160" y="845299"/>
            <a:ext cx="15109681" cy="2977662"/>
          </a:xfrm>
          <a:prstGeom prst="rect">
            <a:avLst/>
          </a:prstGeom>
        </p:spPr>
      </p:pic>
      <p:grpSp>
        <p:nvGrpSpPr>
          <p:cNvPr id="4" name="Group 4"/>
          <p:cNvGrpSpPr/>
          <p:nvPr/>
        </p:nvGrpSpPr>
        <p:grpSpPr>
          <a:xfrm>
            <a:off x="5739175" y="1405492"/>
            <a:ext cx="1627228" cy="1627228"/>
            <a:chOff x="0" y="0"/>
            <a:chExt cx="812800" cy="812800"/>
          </a:xfrm>
        </p:grpSpPr>
        <p:sp>
          <p:nvSpPr>
            <p:cNvPr id="5" name="Freeform 5"/>
            <p:cNvSpPr/>
            <p:nvPr/>
          </p:nvSpPr>
          <p:spPr>
            <a:xfrm>
              <a:off x="1813" y="0"/>
              <a:ext cx="809173" cy="812800"/>
            </a:xfrm>
            <a:custGeom>
              <a:avLst/>
              <a:gdLst/>
              <a:ahLst/>
              <a:cxnLst/>
              <a:rect l="l" t="t" r="r" b="b"/>
              <a:pathLst>
                <a:path w="809173" h="81280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37C9EF"/>
            </a:solidFill>
          </p:spPr>
        </p:sp>
        <p:sp>
          <p:nvSpPr>
            <p:cNvPr id="6" name="TextBox 6"/>
            <p:cNvSpPr txBox="1"/>
            <p:nvPr/>
          </p:nvSpPr>
          <p:spPr>
            <a:xfrm>
              <a:off x="76200" y="9525"/>
              <a:ext cx="660400" cy="727075"/>
            </a:xfrm>
            <a:prstGeom prst="rect">
              <a:avLst/>
            </a:prstGeom>
          </p:spPr>
          <p:txBody>
            <a:bodyPr lIns="50800" tIns="50800" rIns="50800" bIns="50800" rtlCol="0" anchor="ctr"/>
            <a:lstStyle/>
            <a:p>
              <a:pPr algn="ctr">
                <a:lnSpc>
                  <a:spcPts val="3000"/>
                </a:lnSpc>
              </a:pPr>
              <a:endParaRPr/>
            </a:p>
          </p:txBody>
        </p:sp>
      </p:grpSp>
      <p:pic>
        <p:nvPicPr>
          <p:cNvPr id="7" name="Picture 7"/>
          <p:cNvPicPr>
            <a:picLocks noChangeAspect="1"/>
          </p:cNvPicPr>
          <p:nvPr/>
        </p:nvPicPr>
        <p:blipFill>
          <a:blip r:embed="rId3"/>
          <a:srcRect/>
          <a:stretch>
            <a:fillRect/>
          </a:stretch>
        </p:blipFill>
        <p:spPr>
          <a:xfrm>
            <a:off x="4084368" y="4185312"/>
            <a:ext cx="2468420" cy="1148103"/>
          </a:xfrm>
          <a:prstGeom prst="rect">
            <a:avLst/>
          </a:prstGeom>
        </p:spPr>
      </p:pic>
      <p:pic>
        <p:nvPicPr>
          <p:cNvPr id="8" name="Picture 8"/>
          <p:cNvPicPr>
            <a:picLocks noChangeAspect="1"/>
          </p:cNvPicPr>
          <p:nvPr/>
        </p:nvPicPr>
        <p:blipFill>
          <a:blip r:embed="rId4"/>
          <a:srcRect/>
          <a:stretch>
            <a:fillRect/>
          </a:stretch>
        </p:blipFill>
        <p:spPr>
          <a:xfrm>
            <a:off x="11709010" y="4185312"/>
            <a:ext cx="2557835" cy="1323880"/>
          </a:xfrm>
          <a:prstGeom prst="rect">
            <a:avLst/>
          </a:prstGeom>
        </p:spPr>
      </p:pic>
      <p:grpSp>
        <p:nvGrpSpPr>
          <p:cNvPr id="9" name="Group 9"/>
          <p:cNvGrpSpPr/>
          <p:nvPr/>
        </p:nvGrpSpPr>
        <p:grpSpPr>
          <a:xfrm>
            <a:off x="2410859" y="6103162"/>
            <a:ext cx="5815438" cy="2800534"/>
            <a:chOff x="0" y="0"/>
            <a:chExt cx="7753918" cy="3734045"/>
          </a:xfrm>
        </p:grpSpPr>
        <p:sp>
          <p:nvSpPr>
            <p:cNvPr id="10" name="TextBox 10"/>
            <p:cNvSpPr txBox="1"/>
            <p:nvPr/>
          </p:nvSpPr>
          <p:spPr>
            <a:xfrm>
              <a:off x="0" y="720970"/>
              <a:ext cx="7753918" cy="3013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PHP là từ viết tắt của thuật ngữ Personal Home Page. Đây là một dạng mã lệnh hoặc một chuỗi ngôn ngữ kịch bản. Trong đó, ngôn ngữ PHP chủ yếu được phát triển để dành cho những ứng dụng nằm trên máy chủ</a:t>
              </a:r>
            </a:p>
            <a:p>
              <a:pPr algn="ctr">
                <a:lnSpc>
                  <a:spcPts val="3000"/>
                </a:lnSpc>
              </a:pPr>
              <a:endParaRPr lang="en-US" sz="2000" spc="100">
                <a:solidFill>
                  <a:srgbClr val="191919"/>
                </a:solidFill>
                <a:latin typeface="Arimo"/>
              </a:endParaRPr>
            </a:p>
          </p:txBody>
        </p:sp>
        <p:sp>
          <p:nvSpPr>
            <p:cNvPr id="11" name="TextBox 11"/>
            <p:cNvSpPr txBox="1"/>
            <p:nvPr/>
          </p:nvSpPr>
          <p:spPr>
            <a:xfrm>
              <a:off x="0" y="-38100"/>
              <a:ext cx="7753918" cy="557276"/>
            </a:xfrm>
            <a:prstGeom prst="rect">
              <a:avLst/>
            </a:prstGeom>
          </p:spPr>
          <p:txBody>
            <a:bodyPr lIns="0" tIns="0" rIns="0" bIns="0" rtlCol="0" anchor="t">
              <a:spAutoFit/>
            </a:bodyPr>
            <a:lstStyle/>
            <a:p>
              <a:pPr marL="0" lvl="0" indent="0" algn="ctr">
                <a:lnSpc>
                  <a:spcPts val="3354"/>
                </a:lnSpc>
                <a:spcBef>
                  <a:spcPct val="0"/>
                </a:spcBef>
              </a:pPr>
              <a:r>
                <a:rPr lang="en-US" sz="2600" spc="101">
                  <a:solidFill>
                    <a:srgbClr val="191919"/>
                  </a:solidFill>
                  <a:latin typeface="Arimo Bold"/>
                </a:rPr>
                <a:t>Ngôn ngữ lập trình PHP</a:t>
              </a:r>
            </a:p>
          </p:txBody>
        </p:sp>
      </p:grpSp>
      <p:sp>
        <p:nvSpPr>
          <p:cNvPr id="12" name="TextBox 12"/>
          <p:cNvSpPr txBox="1"/>
          <p:nvPr/>
        </p:nvSpPr>
        <p:spPr>
          <a:xfrm>
            <a:off x="5739175" y="1901923"/>
            <a:ext cx="5509171" cy="548641"/>
          </a:xfrm>
          <a:prstGeom prst="rect">
            <a:avLst/>
          </a:prstGeom>
        </p:spPr>
        <p:txBody>
          <a:bodyPr lIns="0" tIns="0" rIns="0" bIns="0" rtlCol="0" anchor="t">
            <a:spAutoFit/>
          </a:bodyPr>
          <a:lstStyle/>
          <a:p>
            <a:pPr algn="ctr">
              <a:lnSpc>
                <a:spcPts val="4649"/>
              </a:lnSpc>
              <a:spcBef>
                <a:spcPct val="0"/>
              </a:spcBef>
            </a:pPr>
            <a:r>
              <a:rPr lang="en-US" sz="3099" spc="154">
                <a:solidFill>
                  <a:srgbClr val="191919"/>
                </a:solidFill>
                <a:latin typeface="Clear Sans Bold"/>
              </a:rPr>
              <a:t>Phần 3: Công nghệ sử dụng</a:t>
            </a:r>
          </a:p>
        </p:txBody>
      </p:sp>
      <p:grpSp>
        <p:nvGrpSpPr>
          <p:cNvPr id="13" name="Group 13"/>
          <p:cNvGrpSpPr/>
          <p:nvPr/>
        </p:nvGrpSpPr>
        <p:grpSpPr>
          <a:xfrm>
            <a:off x="10080209" y="6103162"/>
            <a:ext cx="5815438" cy="2419534"/>
            <a:chOff x="0" y="0"/>
            <a:chExt cx="7753918" cy="3226045"/>
          </a:xfrm>
        </p:grpSpPr>
        <p:sp>
          <p:nvSpPr>
            <p:cNvPr id="14" name="TextBox 14"/>
            <p:cNvSpPr txBox="1"/>
            <p:nvPr/>
          </p:nvSpPr>
          <p:spPr>
            <a:xfrm>
              <a:off x="0" y="720970"/>
              <a:ext cx="7753918" cy="2505075"/>
            </a:xfrm>
            <a:prstGeom prst="rect">
              <a:avLst/>
            </a:prstGeom>
          </p:spPr>
          <p:txBody>
            <a:bodyPr lIns="0" tIns="0" rIns="0" bIns="0" rtlCol="0" anchor="t">
              <a:spAutoFit/>
            </a:bodyPr>
            <a:lstStyle/>
            <a:p>
              <a:pPr algn="ctr">
                <a:lnSpc>
                  <a:spcPts val="3000"/>
                </a:lnSpc>
              </a:pPr>
              <a:r>
                <a:rPr lang="en-US" sz="2000" spc="100">
                  <a:solidFill>
                    <a:srgbClr val="191919"/>
                  </a:solidFill>
                  <a:latin typeface="Arimo"/>
                </a:rPr>
                <a:t>MySQL là một hệ thống quản trị cơ sở dữ liệu mã nguồn mở (Relational Database Management System, viết tắt là RDBMS) hoạt động theo mô hình client-server</a:t>
              </a:r>
            </a:p>
            <a:p>
              <a:pPr algn="ctr">
                <a:lnSpc>
                  <a:spcPts val="3000"/>
                </a:lnSpc>
              </a:pPr>
              <a:endParaRPr lang="en-US" sz="2000" spc="100">
                <a:solidFill>
                  <a:srgbClr val="191919"/>
                </a:solidFill>
                <a:latin typeface="Arimo"/>
              </a:endParaRPr>
            </a:p>
          </p:txBody>
        </p:sp>
        <p:sp>
          <p:nvSpPr>
            <p:cNvPr id="15" name="TextBox 15"/>
            <p:cNvSpPr txBox="1"/>
            <p:nvPr/>
          </p:nvSpPr>
          <p:spPr>
            <a:xfrm>
              <a:off x="0" y="-38100"/>
              <a:ext cx="7753918" cy="557276"/>
            </a:xfrm>
            <a:prstGeom prst="rect">
              <a:avLst/>
            </a:prstGeom>
          </p:spPr>
          <p:txBody>
            <a:bodyPr lIns="0" tIns="0" rIns="0" bIns="0" rtlCol="0" anchor="t">
              <a:spAutoFit/>
            </a:bodyPr>
            <a:lstStyle/>
            <a:p>
              <a:pPr marL="0" lvl="0" indent="0" algn="ctr">
                <a:lnSpc>
                  <a:spcPts val="3354"/>
                </a:lnSpc>
                <a:spcBef>
                  <a:spcPct val="0"/>
                </a:spcBef>
              </a:pPr>
              <a:r>
                <a:rPr lang="en-US" sz="2600" spc="101">
                  <a:solidFill>
                    <a:srgbClr val="191919"/>
                  </a:solidFill>
                  <a:latin typeface="Arimo Bold"/>
                </a:rPr>
                <a:t>MySQL</a:t>
              </a:r>
            </a:p>
          </p:txBody>
        </p:sp>
      </p:gr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44999"/>
          </a:blip>
          <a:srcRect/>
          <a:stretch>
            <a:fillRect/>
          </a:stretch>
        </p:blipFill>
        <p:spPr>
          <a:xfrm>
            <a:off x="439771" y="0"/>
            <a:ext cx="22302439" cy="10287000"/>
          </a:xfrm>
          <a:prstGeom prst="rect">
            <a:avLst/>
          </a:prstGeom>
        </p:spPr>
      </p:pic>
      <p:sp>
        <p:nvSpPr>
          <p:cNvPr id="3" name="AutoShape 3"/>
          <p:cNvSpPr/>
          <p:nvPr/>
        </p:nvSpPr>
        <p:spPr>
          <a:xfrm rot="-7020778">
            <a:off x="-6402716" y="821505"/>
            <a:ext cx="16230600" cy="10441156"/>
          </a:xfrm>
          <a:prstGeom prst="rect">
            <a:avLst/>
          </a:prstGeom>
          <a:solidFill>
            <a:srgbClr val="2C92D5"/>
          </a:solidFill>
        </p:spPr>
      </p:sp>
      <p:sp>
        <p:nvSpPr>
          <p:cNvPr id="4" name="AutoShape 4"/>
          <p:cNvSpPr/>
          <p:nvPr/>
        </p:nvSpPr>
        <p:spPr>
          <a:xfrm rot="-7020778">
            <a:off x="-7861675" y="821505"/>
            <a:ext cx="16230600" cy="10441156"/>
          </a:xfrm>
          <a:prstGeom prst="rect">
            <a:avLst/>
          </a:prstGeom>
          <a:solidFill>
            <a:srgbClr val="37C9EF"/>
          </a:solidFill>
        </p:spPr>
      </p:sp>
      <p:sp>
        <p:nvSpPr>
          <p:cNvPr id="5" name="TextBox 5"/>
          <p:cNvSpPr txBox="1"/>
          <p:nvPr/>
        </p:nvSpPr>
        <p:spPr>
          <a:xfrm>
            <a:off x="1028700" y="5048250"/>
            <a:ext cx="10799778" cy="4781669"/>
          </a:xfrm>
          <a:prstGeom prst="rect">
            <a:avLst/>
          </a:prstGeom>
        </p:spPr>
        <p:txBody>
          <a:bodyPr lIns="0" tIns="0" rIns="0" bIns="0" rtlCol="0" anchor="t">
            <a:spAutoFit/>
          </a:bodyPr>
          <a:lstStyle/>
          <a:p>
            <a:pPr>
              <a:lnSpc>
                <a:spcPts val="19032"/>
              </a:lnSpc>
            </a:pPr>
            <a:r>
              <a:rPr lang="en-US" sz="14986" spc="-884">
                <a:solidFill>
                  <a:srgbClr val="FFFFFF"/>
                </a:solidFill>
                <a:latin typeface="Montserrat Extra-Bold Italics"/>
              </a:rPr>
              <a:t>DEMO</a:t>
            </a:r>
          </a:p>
          <a:p>
            <a:pPr>
              <a:lnSpc>
                <a:spcPts val="19032"/>
              </a:lnSpc>
            </a:pPr>
            <a:r>
              <a:rPr lang="en-US" sz="14986" spc="-884">
                <a:solidFill>
                  <a:srgbClr val="FFFFFF"/>
                </a:solidFill>
                <a:latin typeface="Montserrat Extra-Bold Italics"/>
              </a:rPr>
              <a:t>SẢN PHẨM</a:t>
            </a:r>
          </a:p>
        </p:txBody>
      </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8700" y="1028700"/>
            <a:ext cx="1783058" cy="295015"/>
          </a:xfrm>
          <a:prstGeom prst="rect">
            <a:avLst/>
          </a:prstGeom>
        </p:spPr>
      </p:pic>
      <p:pic>
        <p:nvPicPr>
          <p:cNvPr id="7" name="Picture 7"/>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5476242" y="8956802"/>
            <a:ext cx="1783058" cy="295015"/>
          </a:xfrm>
          <a:prstGeom prst="rect">
            <a:avLst/>
          </a:prstGeom>
        </p:spPr>
      </p:pic>
      <p:sp>
        <p:nvSpPr>
          <p:cNvPr id="8" name="AutoShape 8"/>
          <p:cNvSpPr/>
          <p:nvPr/>
        </p:nvSpPr>
        <p:spPr>
          <a:xfrm>
            <a:off x="-1536273" y="4580698"/>
            <a:ext cx="5244233" cy="0"/>
          </a:xfrm>
          <a:prstGeom prst="line">
            <a:avLst/>
          </a:prstGeom>
          <a:ln w="19050" cap="rnd">
            <a:solidFill>
              <a:srgbClr val="FFFFFF"/>
            </a:solidFill>
            <a:prstDash val="solid"/>
            <a:headEnd type="none" w="sm" len="sm"/>
            <a:tailEnd type="none" w="sm" len="sm"/>
          </a:ln>
        </p:spPr>
      </p:sp>
      <p:sp>
        <p:nvSpPr>
          <p:cNvPr id="9" name="AutoShape 9"/>
          <p:cNvSpPr/>
          <p:nvPr/>
        </p:nvSpPr>
        <p:spPr>
          <a:xfrm>
            <a:off x="-2298994" y="9582841"/>
            <a:ext cx="9005773" cy="0"/>
          </a:xfrm>
          <a:prstGeom prst="line">
            <a:avLst/>
          </a:prstGeom>
          <a:ln w="19050" cap="rnd">
            <a:solidFill>
              <a:srgbClr val="FFFFFF"/>
            </a:solidFill>
            <a:prstDash val="solid"/>
            <a:headEnd type="none" w="sm" len="sm"/>
            <a:tailEnd type="none" w="sm" len="sm"/>
          </a:ln>
        </p:spPr>
      </p:sp>
      <p:sp>
        <p:nvSpPr>
          <p:cNvPr id="10" name="AutoShape 10"/>
          <p:cNvSpPr/>
          <p:nvPr/>
        </p:nvSpPr>
        <p:spPr>
          <a:xfrm>
            <a:off x="-3516288" y="3712270"/>
            <a:ext cx="5720180" cy="0"/>
          </a:xfrm>
          <a:prstGeom prst="line">
            <a:avLst/>
          </a:prstGeom>
          <a:ln w="19050" cap="rnd">
            <a:solidFill>
              <a:srgbClr val="FFFFFF"/>
            </a:solidFill>
            <a:prstDash val="solid"/>
            <a:headEnd type="none" w="sm" len="sm"/>
            <a:tailEnd type="none" w="sm" len="sm"/>
          </a:ln>
        </p:spPr>
      </p:sp>
      <p:sp>
        <p:nvSpPr>
          <p:cNvPr id="11" name="AutoShape 11"/>
          <p:cNvSpPr/>
          <p:nvPr/>
        </p:nvSpPr>
        <p:spPr>
          <a:xfrm>
            <a:off x="2811758" y="2856533"/>
            <a:ext cx="930938" cy="0"/>
          </a:xfrm>
          <a:prstGeom prst="line">
            <a:avLst/>
          </a:prstGeom>
          <a:ln w="19050" cap="rnd">
            <a:solidFill>
              <a:srgbClr val="FFFFFF"/>
            </a:solidFill>
            <a:prstDash val="solid"/>
            <a:headEnd type="none" w="sm" len="sm"/>
            <a:tailEnd type="none" w="sm" len="sm"/>
          </a:ln>
        </p:spPr>
      </p:sp>
      <p:sp>
        <p:nvSpPr>
          <p:cNvPr id="12" name="AutoShape 12"/>
          <p:cNvSpPr/>
          <p:nvPr/>
        </p:nvSpPr>
        <p:spPr>
          <a:xfrm>
            <a:off x="628699" y="2392260"/>
            <a:ext cx="1291530" cy="0"/>
          </a:xfrm>
          <a:prstGeom prst="line">
            <a:avLst/>
          </a:prstGeom>
          <a:ln w="19050" cap="rnd">
            <a:solidFill>
              <a:srgbClr val="FFFFFF"/>
            </a:solidFill>
            <a:prstDash val="solid"/>
            <a:headEnd type="none" w="sm" len="sm"/>
            <a:tailEnd type="none" w="sm" len="sm"/>
          </a:ln>
        </p:spPr>
      </p:sp>
      <p:sp>
        <p:nvSpPr>
          <p:cNvPr id="13" name="TextBox 13"/>
          <p:cNvSpPr txBox="1"/>
          <p:nvPr/>
        </p:nvSpPr>
        <p:spPr>
          <a:xfrm>
            <a:off x="10049523" y="1085850"/>
            <a:ext cx="7209777" cy="375517"/>
          </a:xfrm>
          <a:prstGeom prst="rect">
            <a:avLst/>
          </a:prstGeom>
        </p:spPr>
        <p:txBody>
          <a:bodyPr lIns="0" tIns="0" rIns="0" bIns="0" rtlCol="0" anchor="t">
            <a:spAutoFit/>
          </a:bodyPr>
          <a:lstStyle/>
          <a:p>
            <a:pPr algn="r">
              <a:lnSpc>
                <a:spcPts val="2814"/>
              </a:lnSpc>
            </a:pPr>
            <a:r>
              <a:rPr lang="en-US" sz="2871" spc="57">
                <a:solidFill>
                  <a:srgbClr val="FFFFFF"/>
                </a:solidFill>
                <a:latin typeface="Montserrat Bold"/>
              </a:rPr>
              <a:t>WEBSITE BÁN ĐIỆN THOẠI DI ĐÔNG</a:t>
            </a:r>
          </a:p>
        </p:txBody>
      </p:sp>
    </p:spTree>
  </p:cSld>
  <p:clrMapOvr>
    <a:masterClrMapping/>
  </p:clrMapOvr>
  <mc:AlternateContent xmlns:mc="http://schemas.openxmlformats.org/markup-compatibility/2006">
    <mc:Choice xmlns:p14="http://schemas.microsoft.com/office/powerpoint/2010/main" Requires="p14">
      <p:transition spd="slow" p14:dur="2000">
        <p:fade/>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517</Words>
  <Application>Microsoft Office PowerPoint</Application>
  <PresentationFormat>Custom</PresentationFormat>
  <Paragraphs>41</Paragraphs>
  <Slides>7</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vt:i4>
      </vt:variant>
    </vt:vector>
  </HeadingPairs>
  <TitlesOfParts>
    <vt:vector size="16" baseType="lpstr">
      <vt:lpstr>Montserrat Bold</vt:lpstr>
      <vt:lpstr>Arimo</vt:lpstr>
      <vt:lpstr>Calibri</vt:lpstr>
      <vt:lpstr>Clear Sans Bold</vt:lpstr>
      <vt:lpstr>Montserrat Extra-Bold Italics</vt:lpstr>
      <vt:lpstr>Arimo Bold</vt:lpstr>
      <vt:lpstr>Arial</vt:lpstr>
      <vt:lpstr>Clear Sans Bold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Xanh dương và Trắng Quy trình Từng bước Biểu đồ Bài thuyết trình</dc:title>
  <cp:lastModifiedBy>hoàng nguyễn</cp:lastModifiedBy>
  <cp:revision>2</cp:revision>
  <dcterms:created xsi:type="dcterms:W3CDTF">2006-08-16T00:00:00Z</dcterms:created>
  <dcterms:modified xsi:type="dcterms:W3CDTF">2023-04-06T15:13:33Z</dcterms:modified>
  <dc:identifier>DAFfVhEIxcA</dc:identifier>
</cp:coreProperties>
</file>

<file path=docProps/thumbnail.jpeg>
</file>